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FC3F35-4E52-4B1A-B91C-9924F0D941BD}" type="datetimeFigureOut">
              <a:rPr lang="ru-RU" smtClean="0"/>
              <a:t>21.02.2020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F94DF4-C34A-4526-9DDA-A2C9AE2030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432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94DF4-C34A-4526-9DDA-A2C9AE2030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061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74688" y="682519"/>
            <a:ext cx="8961808" cy="359772"/>
          </a:xfrm>
          <a:prstGeom prst="hexagon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3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9392" y="682519"/>
            <a:ext cx="7772400" cy="389905"/>
          </a:xfrm>
        </p:spPr>
        <p:txBody>
          <a:bodyPr>
            <a:normAutofit/>
          </a:bodyPr>
          <a:lstStyle/>
          <a:p>
            <a:r>
              <a:rPr lang="kk-KZ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Тақырып </a:t>
            </a:r>
            <a:r>
              <a:rPr lang="kk-KZ" sz="18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 Металлургиядағы шикізат көздері</a:t>
            </a:r>
            <a:endParaRPr lang="ru-RU" sz="1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4524" y="1196752"/>
            <a:ext cx="8640960" cy="1224136"/>
          </a:xfrm>
        </p:spPr>
        <p:txBody>
          <a:bodyPr>
            <a:noAutofit/>
          </a:bodyPr>
          <a:lstStyle/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kk-KZ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Минералдық шикізат және кен жайлы түсінік;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kk-KZ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Пайдалы қазбаларды байыту;</a:t>
            </a:r>
            <a:endParaRPr lang="kk-KZ" sz="20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kk-KZ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Екіншілік шикізат түрлері.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23728" y="223047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«Металлургия негіздері» курсы 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ZHONAL~1\AppData\Local\Temp\Rar$DRa0.541\логотип ВКГТУ им. Д. Серикбаев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792088" cy="67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Картинки по запросу &quot;руды и концентраты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37052"/>
            <a:ext cx="4238391" cy="1912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1520" y="4411851"/>
            <a:ext cx="3492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</a:rPr>
              <a:t>Мырыш кендері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" name="Picture 4" descr="Картинки по запросу &quot;руды и концентраты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375311"/>
            <a:ext cx="3862908" cy="1989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212893" y="4387142"/>
            <a:ext cx="3492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</a:rPr>
              <a:t>Қорғасын кендері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30" name="Picture 6" descr="Картинки по запросу &quot;вторичное сырье металлов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581128"/>
            <a:ext cx="2700300" cy="181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809398" y="6519446"/>
            <a:ext cx="3492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</a:rPr>
              <a:t>Түсті металдардың екіншілік шикізаты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288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74688" y="682519"/>
            <a:ext cx="8961808" cy="359772"/>
          </a:xfrm>
          <a:prstGeom prst="hexagon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3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9392" y="682519"/>
            <a:ext cx="7772400" cy="389905"/>
          </a:xfrm>
        </p:spPr>
        <p:txBody>
          <a:bodyPr>
            <a:normAutofit/>
          </a:bodyPr>
          <a:lstStyle/>
          <a:p>
            <a:r>
              <a:rPr lang="kk-KZ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Минералдық шикізат және кен жайлы түсінік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23728" y="223047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«Металлургия негіздері» 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курсы.Тақырып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2. </a:t>
            </a:r>
            <a:endParaRPr lang="ru-RU" i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ZHONAL~1\AppData\Local\Temp\Rar$DRa0.541\логотип ВКГТУ им. Д. Серикбаев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792088" cy="67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79512" y="1124744"/>
            <a:ext cx="88569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sz="1600" dirty="0" smtClean="0">
                <a:solidFill>
                  <a:srgbClr val="C00000"/>
                </a:solidFill>
              </a:rPr>
              <a:t>Минералдық ресурстарды 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</a:rPr>
              <a:t>қолданылу түрі және агрегаттық күйі бойынша жіктеуге болады:</a:t>
            </a:r>
          </a:p>
          <a:p>
            <a:pPr marL="285750" indent="-285750" algn="just">
              <a:buFontTx/>
              <a:buChar char="-"/>
            </a:pPr>
            <a:r>
              <a:rPr lang="kk-KZ" sz="1600" dirty="0" smtClean="0">
                <a:solidFill>
                  <a:srgbClr val="C00000"/>
                </a:solidFill>
              </a:rPr>
              <a:t>қолданылу түрі бойынша: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kk-KZ" sz="1600" b="1" dirty="0" smtClean="0">
                <a:solidFill>
                  <a:schemeClr val="accent1">
                    <a:lumMod val="50000"/>
                  </a:schemeClr>
                </a:solidFill>
              </a:rPr>
              <a:t>жанғыш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</a:rPr>
              <a:t> (мұнай, газ, көмір), </a:t>
            </a:r>
            <a:r>
              <a:rPr lang="kk-KZ" sz="1600" b="1" dirty="0" smtClean="0">
                <a:solidFill>
                  <a:schemeClr val="accent1">
                    <a:lumMod val="50000"/>
                  </a:schemeClr>
                </a:solidFill>
              </a:rPr>
              <a:t>кендік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</a:rPr>
              <a:t> (алюминий, мыс және т.б.), </a:t>
            </a:r>
            <a:r>
              <a:rPr lang="kk-KZ" sz="1600" b="1" dirty="0" smtClean="0">
                <a:solidFill>
                  <a:schemeClr val="accent1">
                    <a:lumMod val="50000"/>
                  </a:schemeClr>
                </a:solidFill>
              </a:rPr>
              <a:t>кендік емес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</a:rPr>
              <a:t> (асбест, графит, мәрмәр);</a:t>
            </a:r>
          </a:p>
          <a:p>
            <a:pPr marL="285750" indent="-285750" algn="just">
              <a:buFontTx/>
              <a:buChar char="-"/>
            </a:pPr>
            <a:r>
              <a:rPr lang="kk-KZ" sz="1600" dirty="0" smtClean="0">
                <a:solidFill>
                  <a:srgbClr val="C00000"/>
                </a:solidFill>
              </a:rPr>
              <a:t>агрегаттық күйі бойынша: </a:t>
            </a:r>
            <a:r>
              <a:rPr lang="kk-KZ" sz="1600" b="1" dirty="0" smtClean="0">
                <a:solidFill>
                  <a:schemeClr val="accent1">
                    <a:lumMod val="50000"/>
                  </a:schemeClr>
                </a:solidFill>
              </a:rPr>
              <a:t>сұйық 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</a:rPr>
              <a:t>(мұнай, минералдық су), </a:t>
            </a:r>
            <a:r>
              <a:rPr lang="kk-KZ" sz="1600" b="1" dirty="0" smtClean="0">
                <a:solidFill>
                  <a:schemeClr val="accent1">
                    <a:lumMod val="50000"/>
                  </a:schemeClr>
                </a:solidFill>
              </a:rPr>
              <a:t>қатты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</a:rPr>
              <a:t> (тұздар, көмір), </a:t>
            </a:r>
            <a:r>
              <a:rPr lang="kk-KZ" sz="1600" b="1" dirty="0" smtClean="0">
                <a:solidFill>
                  <a:schemeClr val="accent1">
                    <a:lumMod val="50000"/>
                  </a:schemeClr>
                </a:solidFill>
              </a:rPr>
              <a:t>газ тәріздес 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</a:rPr>
              <a:t>(метан, жанатын газдар).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52284" y="2358533"/>
            <a:ext cx="2858081" cy="338554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Минералдық шикізат</a:t>
            </a:r>
            <a:endParaRPr lang="ru-RU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4394205" y="2697087"/>
            <a:ext cx="0" cy="165502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1127192" y="2862589"/>
            <a:ext cx="0" cy="26219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endCxn id="28" idx="0"/>
          </p:cNvCxnSpPr>
          <p:nvPr/>
        </p:nvCxnSpPr>
        <p:spPr>
          <a:xfrm flipH="1">
            <a:off x="7883498" y="2857745"/>
            <a:ext cx="5334" cy="266963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1127192" y="2857745"/>
            <a:ext cx="6756306" cy="4844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96636" y="3124779"/>
            <a:ext cx="2135348" cy="769441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Табиғи</a:t>
            </a:r>
          </a:p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тау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жыныстары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минералдар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4394205" y="2874812"/>
            <a:ext cx="0" cy="24996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495344" y="3128549"/>
            <a:ext cx="4176464" cy="1200329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Техногендік</a:t>
            </a:r>
          </a:p>
          <a:p>
            <a:pPr algn="ctr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құрамында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түсті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асыл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металдары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бар тау-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кен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металлургия,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химиялық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өндірістердің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қалдықтары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металды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өңдеу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алу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кезінде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түзілетін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қалдықтар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15824" y="3124708"/>
            <a:ext cx="2135348" cy="769441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Жанатын</a:t>
            </a:r>
          </a:p>
          <a:p>
            <a:pPr algn="ctr"/>
            <a:r>
              <a:rPr lang="kk-K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(мұнай, көмір, табиғи газ)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" name="Прямоугольник 2047"/>
          <p:cNvSpPr/>
          <p:nvPr/>
        </p:nvSpPr>
        <p:spPr>
          <a:xfrm>
            <a:off x="74688" y="4293096"/>
            <a:ext cx="89618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1400" b="1" dirty="0">
                <a:solidFill>
                  <a:srgbClr val="C00000"/>
                </a:solidFill>
              </a:rPr>
              <a:t>Кен</a:t>
            </a:r>
            <a:r>
              <a:rPr lang="kk-KZ" sz="1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kk-KZ" sz="1400" dirty="0">
                <a:solidFill>
                  <a:srgbClr val="002060"/>
                </a:solidFill>
              </a:rPr>
              <a:t>– металлургиялық және байыту техникасының заманауи даму деңгейінде құрамындағы металды немесе металдарды тауарлық өнімге дейін экономикалық тұрғыдан тиімді бөліп алуға болатын пайдалы қазба. 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196636" y="4836207"/>
            <a:ext cx="35808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Түсті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металдардың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кендері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kk-KZ" sz="12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ульфидтік кендер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(Cu-Ni,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Pb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-Zn)</a:t>
            </a: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kk-KZ" sz="1200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отыққан кендер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(Al,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Sn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тоты</a:t>
            </a: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ққан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Ni </a:t>
            </a: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кендер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kk-KZ" sz="1200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ралас кендер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(Cu)</a:t>
            </a: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kk-KZ" sz="12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омтума кендер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(Au, Ag,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207791" y="4843400"/>
            <a:ext cx="50307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Сульфидтік кендер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тұтас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толығымен минералдардан құралады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сеппелі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бос тау жынысында ұсақ қосындылар түрінде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</p:txBody>
      </p:sp>
      <p:sp>
        <p:nvSpPr>
          <p:cNvPr id="2055" name="Скругленный прямоугольник 2054"/>
          <p:cNvSpPr/>
          <p:nvPr/>
        </p:nvSpPr>
        <p:spPr>
          <a:xfrm>
            <a:off x="131632" y="4816316"/>
            <a:ext cx="3561208" cy="10156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4207791" y="4861695"/>
            <a:ext cx="4310682" cy="64633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4283775" y="5831295"/>
            <a:ext cx="42642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Құрамындағы металдар санына байланысты кен түрлері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монометалды 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полиметалды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116824" y="6013113"/>
            <a:ext cx="3561208" cy="71833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121834" y="6021288"/>
            <a:ext cx="358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Кенді металлургиялық өңдеуге жіберуге мүмкін болатын кендегі негізгі металдың минималдық мөлшері </a:t>
            </a:r>
            <a:r>
              <a:rPr lang="kk-KZ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рентабельді минимум </a:t>
            </a: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деп аталады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4222781" y="5712461"/>
            <a:ext cx="4310682" cy="9966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68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74688" y="682519"/>
            <a:ext cx="8961808" cy="359772"/>
          </a:xfrm>
          <a:prstGeom prst="hexagon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3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9392" y="682519"/>
            <a:ext cx="7772400" cy="389905"/>
          </a:xfrm>
        </p:spPr>
        <p:txBody>
          <a:bodyPr>
            <a:normAutofit/>
          </a:bodyPr>
          <a:lstStyle/>
          <a:p>
            <a:r>
              <a:rPr lang="kk-KZ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Пайдалы қазбаларды байыту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23728" y="223047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«Металлургия негіздері» 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курсы.Тақырып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2. </a:t>
            </a:r>
            <a:endParaRPr lang="ru-RU" i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ZHONAL~1\AppData\Local\Temp\Rar$DRa0.541\логотип ВКГТУ им. Д. Серикбаев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792088" cy="67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3" name="Прямоугольник 2062"/>
          <p:cNvSpPr/>
          <p:nvPr/>
        </p:nvSpPr>
        <p:spPr>
          <a:xfrm>
            <a:off x="77631" y="1124744"/>
            <a:ext cx="8961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Пайдалы</a:t>
            </a:r>
            <a:r>
              <a:rPr lang="ru-RU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қазбаларды байыту 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−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минералдық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шикізатты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механикалық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өңдеу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үдерістерінің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жиынтығы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мақсаты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берілген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техникалық-экономикалық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жағдайларда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құнды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компоненттерді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бөліп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алу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птәжірибелік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құндылығы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болмайтын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бос тау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жынысы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зиянды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қоспаларды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алып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тастау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7631" y="1700808"/>
            <a:ext cx="8961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Концентрат</a:t>
            </a:r>
            <a:r>
              <a:rPr lang="kk-KZ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−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кенді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байыту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өнімі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оның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сапасы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құнды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компоненттің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мөлшерімен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кенмен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салыстырғанда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жоғары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пайдалы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зиянды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қоспалар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мөлшерімен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ылғалдылық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түйіршіктік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құрамымен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сипатталады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4688" y="2103239"/>
            <a:ext cx="89618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Қоспалар: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kk-KZ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Пайдалы қоспалар – </a:t>
            </a: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жеке химиялық элементтер немесе олардың табиғи қосылыстары – төменгі мөлшерде болады және негізгі құнды компонентпен бірге бөлініп алынады;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kk-KZ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Зиянды қоспалар – </a:t>
            </a: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жеке </a:t>
            </a:r>
            <a:r>
              <a:rPr lang="kk-KZ" sz="1200" dirty="0">
                <a:latin typeface="Arial" panose="020B0604020202020204" pitchFamily="34" charset="0"/>
                <a:cs typeface="Arial" panose="020B0604020202020204" pitchFamily="34" charset="0"/>
              </a:rPr>
              <a:t>химиялық элементтер немесе олардың табиғи қосылыстары – </a:t>
            </a: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бөлініп алынатын құнды компоненттердің сапасына зиянды әсерін тигізеді. </a:t>
            </a:r>
            <a:endParaRPr lang="kk-KZ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3118902"/>
            <a:ext cx="3384376" cy="307777"/>
          </a:xfrm>
          <a:prstGeom prst="rect">
            <a:avLst/>
          </a:prstGeom>
          <a:noFill/>
          <a:ln w="158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1400" b="1" dirty="0" smtClean="0"/>
              <a:t>Пайдалы қазбаларды байыту үдерістері</a:t>
            </a:r>
            <a:endParaRPr lang="ru-RU" sz="1400" b="1" dirty="0"/>
          </a:p>
        </p:txBody>
      </p:sp>
      <p:cxnSp>
        <p:nvCxnSpPr>
          <p:cNvPr id="10" name="Прямая соединительная линия 9"/>
          <p:cNvCxnSpPr>
            <a:stCxn id="6" idx="2"/>
          </p:cNvCxnSpPr>
          <p:nvPr/>
        </p:nvCxnSpPr>
        <p:spPr>
          <a:xfrm>
            <a:off x="4463988" y="3426679"/>
            <a:ext cx="0" cy="14633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64675" y="3574082"/>
            <a:ext cx="6999713" cy="1065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1064675" y="3575147"/>
            <a:ext cx="0" cy="216024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4463988" y="3573016"/>
            <a:ext cx="0" cy="122204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8064388" y="3587208"/>
            <a:ext cx="0" cy="216024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7631" y="3789040"/>
            <a:ext cx="1974089" cy="307777"/>
          </a:xfrm>
          <a:prstGeom prst="rect">
            <a:avLst/>
          </a:prstGeom>
          <a:noFill/>
          <a:ln w="158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1400" b="1" dirty="0" smtClean="0"/>
              <a:t>Дайындық үдерістері</a:t>
            </a:r>
            <a:endParaRPr lang="ru-RU" sz="1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267744" y="3715824"/>
            <a:ext cx="4392488" cy="307777"/>
          </a:xfrm>
          <a:prstGeom prst="rect">
            <a:avLst/>
          </a:prstGeom>
          <a:noFill/>
          <a:ln w="158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1400" b="1" dirty="0" smtClean="0"/>
              <a:t>Негізгі үдерістер</a:t>
            </a:r>
            <a:endParaRPr lang="ru-RU" sz="1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7092280" y="3791171"/>
            <a:ext cx="1947159" cy="307777"/>
          </a:xfrm>
          <a:prstGeom prst="rect">
            <a:avLst/>
          </a:prstGeom>
          <a:noFill/>
          <a:ln w="158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1400" b="1" dirty="0" smtClean="0"/>
              <a:t>Қосымша үдерістер</a:t>
            </a:r>
            <a:endParaRPr lang="ru-RU" sz="1400" b="1" dirty="0"/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1064675" y="4091995"/>
            <a:ext cx="0" cy="216024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4463988" y="4025343"/>
            <a:ext cx="0" cy="216024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7692354" y="4096817"/>
            <a:ext cx="0" cy="216024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91133" y="4324717"/>
            <a:ext cx="1347084" cy="954107"/>
          </a:xfrm>
          <a:prstGeom prst="rect">
            <a:avLst/>
          </a:prstGeom>
          <a:noFill/>
          <a:ln w="158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k-KZ" sz="1400" b="1" dirty="0" smtClean="0"/>
              <a:t>Ұсату</a:t>
            </a:r>
            <a:r>
              <a:rPr lang="kk-KZ" sz="1400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k-KZ" sz="1400" b="1" dirty="0" smtClean="0"/>
              <a:t>Ұнтақтау</a:t>
            </a:r>
            <a:r>
              <a:rPr lang="kk-KZ" sz="1400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k-KZ" sz="1400" b="1" dirty="0" smtClean="0"/>
              <a:t>Елеу</a:t>
            </a:r>
            <a:r>
              <a:rPr lang="kk-KZ" sz="1400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k-KZ" sz="1400" b="1" dirty="0" smtClean="0"/>
              <a:t>Жіктеу</a:t>
            </a:r>
            <a:r>
              <a:rPr lang="kk-KZ" sz="1400" dirty="0" smtClean="0"/>
              <a:t>.</a:t>
            </a:r>
            <a:endParaRPr lang="ru-RU" sz="1400" dirty="0"/>
          </a:p>
        </p:txBody>
      </p:sp>
      <p:sp>
        <p:nvSpPr>
          <p:cNvPr id="29" name="TextBox 28"/>
          <p:cNvSpPr txBox="1"/>
          <p:nvPr/>
        </p:nvSpPr>
        <p:spPr>
          <a:xfrm>
            <a:off x="1856993" y="4221088"/>
            <a:ext cx="5112567" cy="2677656"/>
          </a:xfrm>
          <a:prstGeom prst="rect">
            <a:avLst/>
          </a:prstGeom>
          <a:noFill/>
          <a:ln w="158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kk-KZ" sz="1400" b="1" dirty="0" smtClean="0"/>
              <a:t>Гравитациялық байыту </a:t>
            </a:r>
            <a:r>
              <a:rPr lang="kk-KZ" sz="1400" dirty="0" smtClean="0"/>
              <a:t>– бөлінетін минералдардың тығыздықтарының ерекшелігі;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kk-KZ" sz="1400" b="1" dirty="0" smtClean="0"/>
              <a:t>Флотациялық байыту </a:t>
            </a:r>
            <a:r>
              <a:rPr lang="kk-KZ" sz="1400" dirty="0" smtClean="0"/>
              <a:t>– бөлінетін минералдардың беттік қасиеттерінің ерекшелігі;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kk-KZ" sz="1400" b="1" dirty="0" smtClean="0"/>
              <a:t>Магниттік байыту </a:t>
            </a:r>
            <a:r>
              <a:rPr lang="kk-KZ" sz="1400" dirty="0" smtClean="0"/>
              <a:t>– бөлінетін минералдардың магниттік қасиеттерінің ерекшелігі;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kk-KZ" sz="1400" b="1" dirty="0" smtClean="0"/>
              <a:t>Электрлік байыту </a:t>
            </a:r>
            <a:r>
              <a:rPr lang="kk-KZ" sz="1400" dirty="0" smtClean="0"/>
              <a:t>– бөлінетін минералдардың электрлік қасиеттерінің ерекшелігі;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kk-KZ" sz="1400" b="1" dirty="0" smtClean="0"/>
              <a:t>Арнайы әдістер </a:t>
            </a:r>
            <a:r>
              <a:rPr lang="kk-KZ" sz="1400" dirty="0" smtClean="0"/>
              <a:t>– бөлінетін минералдардың түсі, пішіні, жылтырының ерекшелігі;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kk-KZ" sz="1400" b="1" dirty="0" smtClean="0"/>
              <a:t>Құрамдастырылған әдістер</a:t>
            </a:r>
            <a:r>
              <a:rPr lang="kk-KZ" sz="1400" dirty="0" smtClean="0"/>
              <a:t> </a:t>
            </a:r>
            <a:r>
              <a:rPr lang="kk-KZ" sz="1400" dirty="0" smtClean="0"/>
              <a:t>– дәстүрлі әдістермен қатар металлургиялық әдістерді қолдану.</a:t>
            </a:r>
            <a:endParaRPr lang="kk-KZ" sz="1400" dirty="0"/>
          </a:p>
        </p:txBody>
      </p:sp>
      <p:sp>
        <p:nvSpPr>
          <p:cNvPr id="30" name="TextBox 29"/>
          <p:cNvSpPr txBox="1"/>
          <p:nvPr/>
        </p:nvSpPr>
        <p:spPr>
          <a:xfrm>
            <a:off x="7092280" y="4314972"/>
            <a:ext cx="1944216" cy="1169551"/>
          </a:xfrm>
          <a:prstGeom prst="rect">
            <a:avLst/>
          </a:prstGeom>
          <a:noFill/>
          <a:ln w="158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k-KZ" sz="1400" b="1" dirty="0" smtClean="0"/>
              <a:t>Сусыздандыру</a:t>
            </a:r>
            <a:r>
              <a:rPr lang="kk-KZ" sz="1400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k-KZ" sz="1400" b="1" dirty="0" smtClean="0"/>
              <a:t>Шаң аулау</a:t>
            </a:r>
            <a:r>
              <a:rPr lang="kk-KZ" sz="1400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k-KZ" sz="1400" b="1" dirty="0" smtClean="0"/>
              <a:t>Сынамалау</a:t>
            </a:r>
            <a:r>
              <a:rPr lang="kk-KZ" sz="1400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k-KZ" sz="1400" b="1" dirty="0" smtClean="0"/>
              <a:t>Бақылау және автоматтандыру</a:t>
            </a:r>
            <a:r>
              <a:rPr lang="kk-KZ" sz="1400" dirty="0" smtClean="0"/>
              <a:t>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127978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74688" y="682519"/>
            <a:ext cx="8961808" cy="359772"/>
          </a:xfrm>
          <a:prstGeom prst="hexagon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3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9392" y="682519"/>
            <a:ext cx="7772400" cy="389905"/>
          </a:xfrm>
        </p:spPr>
        <p:txBody>
          <a:bodyPr>
            <a:normAutofit/>
          </a:bodyPr>
          <a:lstStyle/>
          <a:p>
            <a:r>
              <a:rPr lang="kk-KZ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Екіншілік шикізат түрлері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23728" y="223047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«Металлургия негіздері» 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курсы.Тақырып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endParaRPr lang="ru-RU" i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ZHONAL~1\AppData\Local\Temp\Rar$DRa0.541\логотип ВКГТУ им. Д. Серикбаев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792088" cy="67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1520" y="1192777"/>
            <a:ext cx="1368152" cy="307777"/>
          </a:xfrm>
          <a:prstGeom prst="rect">
            <a:avLst/>
          </a:prstGeom>
          <a:noFill/>
          <a:ln w="158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1400" dirty="0" smtClean="0"/>
              <a:t>Кенді игеру</a:t>
            </a:r>
            <a:endParaRPr lang="ru-RU" sz="1400" dirty="0"/>
          </a:p>
        </p:txBody>
      </p:sp>
      <p:cxnSp>
        <p:nvCxnSpPr>
          <p:cNvPr id="12" name="Прямая со стрелкой 11"/>
          <p:cNvCxnSpPr>
            <a:stCxn id="7" idx="2"/>
          </p:cNvCxnSpPr>
          <p:nvPr/>
        </p:nvCxnSpPr>
        <p:spPr>
          <a:xfrm>
            <a:off x="935596" y="1500554"/>
            <a:ext cx="0" cy="200254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51520" y="2044940"/>
            <a:ext cx="1368152" cy="307777"/>
          </a:xfrm>
          <a:prstGeom prst="rect">
            <a:avLst/>
          </a:prstGeom>
          <a:noFill/>
          <a:ln w="158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1400" dirty="0" smtClean="0"/>
              <a:t>Кенді байыту</a:t>
            </a:r>
            <a:endParaRPr lang="ru-RU" sz="1400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935596" y="1830723"/>
            <a:ext cx="0" cy="200254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31540" y="1600681"/>
            <a:ext cx="10081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300" dirty="0" smtClean="0"/>
              <a:t>шикізат</a:t>
            </a:r>
            <a:endParaRPr lang="ru-RU" sz="1300" dirty="0"/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935596" y="2352717"/>
            <a:ext cx="0" cy="200254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31540" y="2455634"/>
            <a:ext cx="10081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300" dirty="0" smtClean="0"/>
              <a:t>концентрат</a:t>
            </a:r>
            <a:endParaRPr lang="ru-RU" sz="1300" dirty="0"/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935596" y="2676054"/>
            <a:ext cx="0" cy="200254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79512" y="2880107"/>
            <a:ext cx="1512168" cy="523220"/>
          </a:xfrm>
          <a:prstGeom prst="rect">
            <a:avLst/>
          </a:prstGeom>
          <a:noFill/>
          <a:ln w="158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1400" dirty="0" smtClean="0"/>
              <a:t>Металлургиялық өңдеу</a:t>
            </a:r>
            <a:endParaRPr lang="ru-RU" sz="1400" dirty="0"/>
          </a:p>
        </p:txBody>
      </p:sp>
      <p:cxnSp>
        <p:nvCxnSpPr>
          <p:cNvPr id="21" name="Прямая со стрелкой 20"/>
          <p:cNvCxnSpPr/>
          <p:nvPr/>
        </p:nvCxnSpPr>
        <p:spPr>
          <a:xfrm>
            <a:off x="935596" y="3403327"/>
            <a:ext cx="0" cy="200254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31540" y="3503454"/>
            <a:ext cx="10081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300" dirty="0" smtClean="0"/>
              <a:t>өнім</a:t>
            </a:r>
            <a:endParaRPr lang="ru-RU" sz="1300" dirty="0"/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935596" y="3735533"/>
            <a:ext cx="0" cy="200254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51520" y="3934764"/>
            <a:ext cx="1368152" cy="307777"/>
          </a:xfrm>
          <a:prstGeom prst="rect">
            <a:avLst/>
          </a:prstGeom>
          <a:noFill/>
          <a:ln w="158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1400" dirty="0" smtClean="0"/>
              <a:t>Қолдану</a:t>
            </a:r>
            <a:endParaRPr lang="ru-RU" sz="1400" dirty="0"/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935596" y="4242541"/>
            <a:ext cx="0" cy="200254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51520" y="4342668"/>
            <a:ext cx="13681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300" dirty="0" smtClean="0"/>
              <a:t>Пайдаланылған өнім</a:t>
            </a:r>
            <a:endParaRPr lang="ru-RU" sz="1300" dirty="0"/>
          </a:p>
        </p:txBody>
      </p:sp>
      <p:cxnSp>
        <p:nvCxnSpPr>
          <p:cNvPr id="27" name="Прямая соединительная линия 26"/>
          <p:cNvCxnSpPr>
            <a:stCxn id="7" idx="3"/>
          </p:cNvCxnSpPr>
          <p:nvPr/>
        </p:nvCxnSpPr>
        <p:spPr>
          <a:xfrm flipV="1">
            <a:off x="1619672" y="1346665"/>
            <a:ext cx="1080120" cy="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1610946" y="2198827"/>
            <a:ext cx="584790" cy="2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V="1">
            <a:off x="1627993" y="4088652"/>
            <a:ext cx="565988" cy="193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V="1">
            <a:off x="1439652" y="4588889"/>
            <a:ext cx="1260140" cy="4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2699792" y="1354664"/>
            <a:ext cx="0" cy="1550436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068731" y="2876308"/>
            <a:ext cx="919094" cy="523220"/>
          </a:xfrm>
          <a:prstGeom prst="rect">
            <a:avLst/>
          </a:prstGeom>
          <a:noFill/>
          <a:ln w="158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1400" dirty="0" smtClean="0"/>
              <a:t>Қатты қалдық</a:t>
            </a:r>
            <a:endParaRPr lang="ru-RU" sz="1400" dirty="0"/>
          </a:p>
        </p:txBody>
      </p:sp>
      <p:cxnSp>
        <p:nvCxnSpPr>
          <p:cNvPr id="46" name="Прямая со стрелкой 45"/>
          <p:cNvCxnSpPr/>
          <p:nvPr/>
        </p:nvCxnSpPr>
        <p:spPr>
          <a:xfrm>
            <a:off x="2195736" y="2202626"/>
            <a:ext cx="11832" cy="677481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>
            <a:off x="1691680" y="3141717"/>
            <a:ext cx="391681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flipV="1">
            <a:off x="2193981" y="3403327"/>
            <a:ext cx="0" cy="687254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flipV="1">
            <a:off x="2708927" y="3403328"/>
            <a:ext cx="0" cy="1185564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Прямоугольник 58"/>
          <p:cNvSpPr/>
          <p:nvPr/>
        </p:nvSpPr>
        <p:spPr>
          <a:xfrm>
            <a:off x="3192729" y="1157023"/>
            <a:ext cx="30243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 металлургия қалдықтары: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қож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Керамикалық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металл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сынығы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Тат;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шламдар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шаң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kk-KZ" sz="12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6011447" y="1105680"/>
            <a:ext cx="30243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Түсті металлургия қалдықтары: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Құрамында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металы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бар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қалдықтар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қож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шлам,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күл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шаң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т.б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kk-KZ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Металдық қалдықтар (метал сынықтары, өткізгіштер, жоңқа, т.б.)</a:t>
            </a: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3192729" y="1157023"/>
            <a:ext cx="2668465" cy="11797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5981677" y="1105680"/>
            <a:ext cx="3054819" cy="120032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203848" y="2452844"/>
            <a:ext cx="2668465" cy="83099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3233420" y="2460809"/>
            <a:ext cx="26443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Қолданылуы: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Металл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алу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қайта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өңдеу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Құрылыс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саласы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Отқа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төзімділер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өндірісі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5970659" y="2400568"/>
            <a:ext cx="3054819" cy="120032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6044627" y="2403252"/>
            <a:ext cx="30243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Түсті металдар сынықтарын және қалдықтарын физикалық қасиеттері бойыша </a:t>
            </a:r>
            <a:r>
              <a:rPr lang="kk-KZ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класстарға</a:t>
            </a:r>
            <a:r>
              <a:rPr lang="kk-KZ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химиялық құрамы бойынша </a:t>
            </a:r>
            <a:r>
              <a:rPr lang="kk-KZ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топтар</a:t>
            </a:r>
            <a:r>
              <a:rPr lang="kk-KZ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kk-KZ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маркаларға</a:t>
            </a:r>
            <a:r>
              <a:rPr lang="kk-KZ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сапа көрсеткіштері бойынша </a:t>
            </a:r>
            <a:r>
              <a:rPr lang="kk-KZ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сорттарға</a:t>
            </a:r>
            <a:r>
              <a:rPr lang="kk-KZ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жіктейді.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2938396" y="3746954"/>
            <a:ext cx="60981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Түсті металдардың сынықтары және қалдықтарының класстары: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kk-KZ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класы – </a:t>
            </a:r>
            <a:r>
              <a:rPr lang="kk-KZ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сынық және кесек қалдықтар;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kk-KZ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 класы – </a:t>
            </a:r>
            <a:r>
              <a:rPr lang="kk-KZ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жоңқалар;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kk-KZ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класы – </a:t>
            </a:r>
            <a:r>
              <a:rPr lang="kk-KZ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вольфрам, молибден, кобальт және олардың қорытпаларынан жасалған бұйымдарды </a:t>
            </a:r>
            <a:r>
              <a:rPr lang="kk-KZ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даярлау және өңдеу </a:t>
            </a:r>
            <a:r>
              <a:rPr lang="kk-KZ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кезінде түзілетін ұнтақ тәріздес қалдықтары;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kk-KZ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 класы – </a:t>
            </a:r>
            <a:r>
              <a:rPr lang="kk-KZ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 қаңылтыр қалдықтары және қалайы қаптамасының сынықтары;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kk-KZ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 класы – </a:t>
            </a:r>
            <a:r>
              <a:rPr lang="kk-KZ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қорғасын аккумуляторларының қалдықтары және сынығы;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kk-KZ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 класы – </a:t>
            </a:r>
            <a:r>
              <a:rPr lang="kk-KZ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физикалық қасиеттері бойынша жоғарыдағы кластарға жатпайтын басқа қалдықтар;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kk-KZ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 класы – </a:t>
            </a:r>
            <a:r>
              <a:rPr lang="kk-KZ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пайдаланылған сынап;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kk-KZ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 класы </a:t>
            </a:r>
            <a:r>
              <a:rPr lang="kk-KZ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құрамында сынап бар қатты қалдықтар; 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kk-KZ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 класы </a:t>
            </a:r>
            <a:r>
              <a:rPr lang="kk-KZ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басқа қалдықтар.</a:t>
            </a:r>
          </a:p>
        </p:txBody>
      </p:sp>
      <p:pic>
        <p:nvPicPr>
          <p:cNvPr id="77" name="Picture 2" descr="Картинки по запросу &quot;рециклинг металла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92" y="4841991"/>
            <a:ext cx="1804467" cy="1804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64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1038</TotalTime>
  <Words>669</Words>
  <Application>Microsoft Office PowerPoint</Application>
  <PresentationFormat>Экран (4:3)</PresentationFormat>
  <Paragraphs>94</Paragraphs>
  <Slides>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Тақырып 2. Металлургиядағы шикізат көздері</vt:lpstr>
      <vt:lpstr>Минералдық шикізат және кен жайлы түсінік</vt:lpstr>
      <vt:lpstr>Пайдалы қазбаларды байыту</vt:lpstr>
      <vt:lpstr>Екіншілік шикізат түрлері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Тақырып 1.</dc:title>
  <dc:creator>Жанар Оналбаева(Руководитель ОП)</dc:creator>
  <cp:lastModifiedBy>Жанар Оналбаева</cp:lastModifiedBy>
  <cp:revision>45</cp:revision>
  <dcterms:created xsi:type="dcterms:W3CDTF">2020-02-03T08:48:04Z</dcterms:created>
  <dcterms:modified xsi:type="dcterms:W3CDTF">2020-02-21T08:16:45Z</dcterms:modified>
</cp:coreProperties>
</file>